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mp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2" r:id="rId5"/>
    <p:sldId id="264" r:id="rId6"/>
    <p:sldId id="258" r:id="rId7"/>
    <p:sldId id="271" r:id="rId8"/>
    <p:sldId id="259" r:id="rId9"/>
    <p:sldId id="260" r:id="rId10"/>
    <p:sldId id="261" r:id="rId11"/>
    <p:sldId id="265" r:id="rId12"/>
    <p:sldId id="266" r:id="rId13"/>
    <p:sldId id="267" r:id="rId14"/>
    <p:sldId id="280" r:id="rId15"/>
    <p:sldId id="268" r:id="rId16"/>
    <p:sldId id="269" r:id="rId17"/>
    <p:sldId id="270" r:id="rId18"/>
    <p:sldId id="272" r:id="rId19"/>
    <p:sldId id="279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-19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CEC41E-48BD-4881-B6FF-D82EEBBCD904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459A5F39-4CE7-434C-A5CB-50A36345160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1120" y="852289"/>
            <a:ext cx="7196328" cy="1687866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Deep Residual Learning for Image Recognition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119" y="4270247"/>
            <a:ext cx="7643507" cy="1578793"/>
          </a:xfrm>
        </p:spPr>
        <p:txBody>
          <a:bodyPr/>
          <a:lstStyle/>
          <a:p>
            <a:pPr algn="r"/>
            <a:r>
              <a:rPr lang="en-US" sz="3200" dirty="0" smtClean="0"/>
              <a:t>Presented by:</a:t>
            </a:r>
          </a:p>
          <a:p>
            <a:pPr algn="r"/>
            <a:r>
              <a:rPr lang="en-US" sz="3200" dirty="0" smtClean="0"/>
              <a:t>Jiaxing Liu</a:t>
            </a:r>
          </a:p>
          <a:p>
            <a:pPr algn="r"/>
            <a:r>
              <a:rPr lang="en-US" sz="3200" dirty="0" smtClean="0"/>
              <a:t>Prakriti Pandey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471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675244"/>
          </a:xfrm>
        </p:spPr>
        <p:txBody>
          <a:bodyPr/>
          <a:lstStyle/>
          <a:p>
            <a:pPr algn="l"/>
            <a:r>
              <a:rPr lang="en-US" sz="4000" dirty="0" err="1" smtClean="0"/>
              <a:t>ImageNet</a:t>
            </a:r>
            <a:r>
              <a:rPr lang="en-US" sz="4000" dirty="0" smtClean="0"/>
              <a:t>-detection, classification &amp; localization</a:t>
            </a:r>
            <a:endParaRPr lang="en-US" sz="4000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59" b="-2259"/>
          <a:stretch>
            <a:fillRect/>
          </a:stretch>
        </p:blipFill>
        <p:spPr bwMode="auto">
          <a:xfrm>
            <a:off x="1" y="2070846"/>
            <a:ext cx="5112953" cy="418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461" y="2070847"/>
            <a:ext cx="3702913" cy="418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65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residual learning</a:t>
            </a:r>
            <a:endParaRPr lang="en-US" dirty="0"/>
          </a:p>
        </p:txBody>
      </p:sp>
      <p:pic>
        <p:nvPicPr>
          <p:cNvPr id="4" name="내용 개체 틀 7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19" r="-15319"/>
          <a:stretch>
            <a:fillRect/>
          </a:stretch>
        </p:blipFill>
        <p:spPr>
          <a:xfrm>
            <a:off x="-267344" y="2488634"/>
            <a:ext cx="5363589" cy="4182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173" y="1987835"/>
            <a:ext cx="1791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Plain net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329304" y="2488634"/>
            <a:ext cx="3909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H(x) is any desired mapping</a:t>
            </a:r>
          </a:p>
          <a:p>
            <a:endParaRPr lang="en-US" sz="2000" dirty="0" smtClean="0"/>
          </a:p>
          <a:p>
            <a:r>
              <a:rPr lang="en-US" sz="2000" dirty="0" smtClean="0"/>
              <a:t>Hope the 2 weight layers fit H(x)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9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endParaRPr lang="en-US" dirty="0"/>
          </a:p>
        </p:txBody>
      </p:sp>
      <p:pic>
        <p:nvPicPr>
          <p:cNvPr id="4" name="그림 9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6" b="-1136"/>
          <a:stretch>
            <a:fillRect/>
          </a:stretch>
        </p:blipFill>
        <p:spPr>
          <a:xfrm>
            <a:off x="167091" y="2070846"/>
            <a:ext cx="5213208" cy="4546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8404" y="2289482"/>
            <a:ext cx="3195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x= input to a set of layers</a:t>
            </a:r>
          </a:p>
          <a:p>
            <a:r>
              <a:rPr lang="en-US" sz="2000" dirty="0" smtClean="0"/>
              <a:t>H(x)=input function from input to output</a:t>
            </a:r>
          </a:p>
          <a:p>
            <a:endParaRPr lang="en-US" sz="2000" dirty="0" smtClean="0"/>
          </a:p>
          <a:p>
            <a:r>
              <a:rPr lang="en-US" sz="2000" dirty="0" smtClean="0"/>
              <a:t>F(x): Residual function</a:t>
            </a:r>
          </a:p>
          <a:p>
            <a:r>
              <a:rPr lang="en-US" sz="2000" dirty="0" smtClean="0"/>
              <a:t>Hope the 2 weight layers fit  F(x)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8196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Shortcut Connection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Connections that skips one or more layers.</a:t>
            </a:r>
          </a:p>
          <a:p>
            <a:r>
              <a:rPr lang="en-US" dirty="0" smtClean="0"/>
              <a:t>Identity shortcuts can be directly used when input and output are of same dimension.</a:t>
            </a:r>
          </a:p>
          <a:p>
            <a:endParaRPr lang="en-US" dirty="0" smtClean="0"/>
          </a:p>
          <a:p>
            <a:r>
              <a:rPr lang="en-US" dirty="0" smtClean="0"/>
              <a:t>X and y are input and output vectors of layers </a:t>
            </a:r>
          </a:p>
          <a:p>
            <a:r>
              <a:rPr lang="en-US" dirty="0" smtClean="0"/>
              <a:t>F</a:t>
            </a:r>
            <a:r>
              <a:rPr lang="mr-IN" dirty="0" smtClean="0"/>
              <a:t>=W</a:t>
            </a:r>
            <a:r>
              <a:rPr lang="mr-IN" baseline="-25000" dirty="0" smtClean="0"/>
              <a:t>2</a:t>
            </a:r>
            <a:r>
              <a:rPr lang="mr-IN" dirty="0" smtClean="0"/>
              <a:t>σ</a:t>
            </a:r>
            <a:r>
              <a:rPr lang="en-US" dirty="0" smtClean="0"/>
              <a:t>(</a:t>
            </a:r>
            <a:r>
              <a:rPr lang="mr-IN" dirty="0" smtClean="0"/>
              <a:t>W</a:t>
            </a:r>
            <a:r>
              <a:rPr lang="mr-IN" baseline="-25000" dirty="0" smtClean="0"/>
              <a:t>1</a:t>
            </a:r>
            <a:r>
              <a:rPr lang="mr-IN" dirty="0" smtClean="0"/>
              <a:t>x</a:t>
            </a:r>
            <a:r>
              <a:rPr lang="en-US" dirty="0" smtClean="0"/>
              <a:t>)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94" y="3532838"/>
            <a:ext cx="2876951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43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not, the shortcuts performs identity mapping with extra zero entries padded for increasing dimension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projection shortcut is used to match dimension:</a:t>
            </a:r>
          </a:p>
          <a:p>
            <a:pPr marL="0" indent="0">
              <a:buNone/>
            </a:pPr>
            <a:r>
              <a:rPr lang="en-US" dirty="0"/>
              <a:t>   y=F(x,{W</a:t>
            </a:r>
            <a:r>
              <a:rPr lang="en-US" baseline="-25000" dirty="0"/>
              <a:t>i</a:t>
            </a:r>
            <a:r>
              <a:rPr lang="en-US" dirty="0"/>
              <a:t>})+W</a:t>
            </a:r>
            <a:r>
              <a:rPr lang="en-US" baseline="-25000" dirty="0"/>
              <a:t>s</a:t>
            </a:r>
            <a:r>
              <a:rPr lang="en-US" dirty="0"/>
              <a:t>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7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Shortcut connection introduce neither extra parameter nor computational complexity.</a:t>
            </a:r>
          </a:p>
          <a:p>
            <a:r>
              <a:rPr lang="en-US" dirty="0" smtClean="0"/>
              <a:t>Deep residual networks are easier to optimize than their counterpart plain network.</a:t>
            </a:r>
          </a:p>
          <a:p>
            <a:r>
              <a:rPr lang="en-US" dirty="0" smtClean="0"/>
              <a:t>Residual network do </a:t>
            </a:r>
            <a:r>
              <a:rPr lang="en-US" dirty="0" smtClean="0"/>
              <a:t>take </a:t>
            </a:r>
            <a:r>
              <a:rPr lang="en-US" dirty="0" smtClean="0"/>
              <a:t>care of degradation problem  and give better performance than plain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25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내용 개체 틀 4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4827" r="-154827"/>
          <a:stretch>
            <a:fillRect/>
          </a:stretch>
        </p:blipFill>
        <p:spPr>
          <a:xfrm>
            <a:off x="765175" y="2070100"/>
            <a:ext cx="8378825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2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图片 3"/>
          <p:cNvPicPr>
            <a:picLocks noGrp="1" noChangeAspect="1"/>
          </p:cNvPicPr>
          <p:nvPr>
            <p:ph idx="1"/>
          </p:nvPr>
        </p:nvPicPr>
        <p:blipFill>
          <a:blip r:embed="rId2"/>
          <a:srcRect t="-28606" b="-28606"/>
          <a:stretch>
            <a:fillRect/>
          </a:stretch>
        </p:blipFill>
        <p:spPr>
          <a:xfrm>
            <a:off x="423287" y="-728619"/>
            <a:ext cx="8377239" cy="6520994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4" y="4927633"/>
            <a:ext cx="667639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17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Grp="1" noChangeAspect="1"/>
          </p:cNvPicPr>
          <p:nvPr>
            <p:ph idx="1"/>
          </p:nvPr>
        </p:nvPicPr>
        <p:blipFill>
          <a:blip r:embed="rId2"/>
          <a:srcRect l="-19535" r="-19535"/>
          <a:stretch>
            <a:fillRect/>
          </a:stretch>
        </p:blipFill>
        <p:spPr>
          <a:xfrm>
            <a:off x="-557972" y="79468"/>
            <a:ext cx="8935211" cy="61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4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options of projection shortcut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(A) zero-padding shortcuts are </a:t>
            </a:r>
            <a:r>
              <a:rPr lang="en-US" dirty="0" smtClean="0"/>
              <a:t>used for </a:t>
            </a:r>
            <a:r>
              <a:rPr lang="en-US" dirty="0"/>
              <a:t>increasing dimensions, and all shortcuts are </a:t>
            </a:r>
            <a:r>
              <a:rPr lang="en-US" dirty="0" smtClean="0"/>
              <a:t>parameter free</a:t>
            </a:r>
            <a:endParaRPr lang="en-US" dirty="0"/>
          </a:p>
          <a:p>
            <a:r>
              <a:rPr lang="en-US" dirty="0" smtClean="0"/>
              <a:t>(</a:t>
            </a:r>
            <a:r>
              <a:rPr lang="en-US" dirty="0"/>
              <a:t>B) </a:t>
            </a:r>
            <a:r>
              <a:rPr lang="en-US" dirty="0" smtClean="0"/>
              <a:t>projection shortcuts </a:t>
            </a:r>
            <a:r>
              <a:rPr lang="en-US" dirty="0"/>
              <a:t>are used for increasing dimensions, and </a:t>
            </a:r>
            <a:r>
              <a:rPr lang="en-US" dirty="0" smtClean="0"/>
              <a:t>other shortcuts </a:t>
            </a:r>
            <a:r>
              <a:rPr lang="en-US" dirty="0"/>
              <a:t>are identity;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C) all shortcuts are projections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08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 smtClean="0"/>
          </a:p>
          <a:p>
            <a:r>
              <a:rPr lang="en-US" dirty="0" smtClean="0"/>
              <a:t>Deep Residual </a:t>
            </a:r>
            <a:r>
              <a:rPr lang="en-US" dirty="0" smtClean="0"/>
              <a:t>Learning</a:t>
            </a:r>
          </a:p>
          <a:p>
            <a:r>
              <a:rPr lang="en-US" dirty="0" smtClean="0"/>
              <a:t>Implementation</a:t>
            </a:r>
            <a:endParaRPr lang="en-US" dirty="0" smtClean="0"/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1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Grp="1" noChangeAspect="1"/>
          </p:cNvPicPr>
          <p:nvPr>
            <p:ph idx="1"/>
          </p:nvPr>
        </p:nvPicPr>
        <p:blipFill>
          <a:blip r:embed="rId2"/>
          <a:srcRect l="-12850" r="-12850"/>
          <a:stretch>
            <a:fillRect/>
          </a:stretch>
        </p:blipFill>
        <p:spPr>
          <a:xfrm>
            <a:off x="-307846" y="79468"/>
            <a:ext cx="8685085" cy="61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5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4"/>
          <p:cNvPicPr>
            <a:picLocks noGrp="1" noChangeAspect="1"/>
          </p:cNvPicPr>
          <p:nvPr>
            <p:ph idx="1"/>
          </p:nvPr>
        </p:nvPicPr>
        <p:blipFill>
          <a:blip r:embed="rId2"/>
          <a:srcRect t="-192" b="-192"/>
          <a:stretch>
            <a:fillRect/>
          </a:stretch>
        </p:blipFill>
        <p:spPr>
          <a:xfrm>
            <a:off x="765175" y="79468"/>
            <a:ext cx="7612064" cy="64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8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"/>
          <p:cNvPicPr>
            <a:picLocks noGrp="1" noChangeAspect="1"/>
          </p:cNvPicPr>
          <p:nvPr>
            <p:ph idx="1"/>
          </p:nvPr>
        </p:nvPicPr>
        <p:blipFill>
          <a:blip r:embed="rId2"/>
          <a:srcRect l="-31837" r="-31837"/>
          <a:stretch>
            <a:fillRect/>
          </a:stretch>
        </p:blipFill>
        <p:spPr>
          <a:xfrm>
            <a:off x="-307846" y="79468"/>
            <a:ext cx="8685085" cy="617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57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Exploring over 1000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Test 1202 layers</a:t>
            </a:r>
          </a:p>
          <a:p>
            <a:pPr lvl="1"/>
            <a:r>
              <a:rPr lang="en-US" altLang="ko-KR" dirty="0"/>
              <a:t>Training is </a:t>
            </a:r>
            <a:r>
              <a:rPr lang="en-US" altLang="ko-KR" dirty="0" smtClean="0"/>
              <a:t>finished</a:t>
            </a:r>
          </a:p>
          <a:p>
            <a:pPr lvl="1"/>
            <a:r>
              <a:rPr lang="en-US" altLang="ko-KR" dirty="0" smtClean="0"/>
              <a:t>Testing </a:t>
            </a:r>
            <a:r>
              <a:rPr lang="en-US" altLang="ko-KR" dirty="0"/>
              <a:t>error is high because of over fitting</a:t>
            </a:r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5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Deeper networks are better expectably</a:t>
            </a:r>
          </a:p>
          <a:p>
            <a:r>
              <a:rPr lang="en-US" altLang="ko-KR" dirty="0" err="1"/>
              <a:t>ResNet</a:t>
            </a:r>
            <a:r>
              <a:rPr lang="en-US" altLang="ko-KR" dirty="0"/>
              <a:t> is very simple</a:t>
            </a:r>
          </a:p>
          <a:p>
            <a:r>
              <a:rPr lang="en-US" altLang="ko-KR" dirty="0"/>
              <a:t>We should use it from now on</a:t>
            </a:r>
            <a:endParaRPr lang="ko-KR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34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Kaiming</a:t>
            </a:r>
            <a:r>
              <a:rPr lang="en-US" altLang="ko-KR" dirty="0"/>
              <a:t> He, </a:t>
            </a:r>
            <a:r>
              <a:rPr lang="en-US" altLang="ko-KR" dirty="0" err="1"/>
              <a:t>Xiangyu</a:t>
            </a:r>
            <a:r>
              <a:rPr lang="en-US" altLang="ko-KR" dirty="0"/>
              <a:t> Zhang, </a:t>
            </a:r>
            <a:r>
              <a:rPr lang="en-US" altLang="ko-KR" dirty="0" err="1"/>
              <a:t>Shaoqing</a:t>
            </a:r>
            <a:r>
              <a:rPr lang="en-US" altLang="ko-KR" dirty="0"/>
              <a:t> </a:t>
            </a:r>
            <a:r>
              <a:rPr lang="en-US" altLang="ko-KR" dirty="0" err="1"/>
              <a:t>Ren</a:t>
            </a:r>
            <a:r>
              <a:rPr lang="en-US" altLang="ko-KR" dirty="0"/>
              <a:t>, &amp; </a:t>
            </a:r>
            <a:r>
              <a:rPr lang="en-US" altLang="ko-KR" dirty="0" err="1"/>
              <a:t>Jian</a:t>
            </a:r>
            <a:r>
              <a:rPr lang="en-US" altLang="ko-KR" dirty="0"/>
              <a:t> Sun. “Deep Residual Learning for Image Recognition”. </a:t>
            </a:r>
            <a:r>
              <a:rPr lang="en-US" altLang="ko-KR" dirty="0" err="1"/>
              <a:t>arXiv</a:t>
            </a:r>
            <a:r>
              <a:rPr lang="en-US" altLang="ko-KR" dirty="0"/>
              <a:t> 2015.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7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deeper, the better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6352" b="-16352"/>
          <a:stretch>
            <a:fillRect/>
          </a:stretch>
        </p:blipFill>
        <p:spPr>
          <a:xfrm>
            <a:off x="0" y="1754712"/>
            <a:ext cx="8788934" cy="5347694"/>
          </a:xfrm>
        </p:spPr>
      </p:pic>
    </p:spTree>
    <p:extLst>
      <p:ext uri="{BB962C8B-B14F-4D97-AF65-F5344CB8AC3E}">
        <p14:creationId xmlns:p14="http://schemas.microsoft.com/office/powerpoint/2010/main" val="234957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Degradation Problem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21" b="-16621"/>
          <a:stretch>
            <a:fillRect/>
          </a:stretch>
        </p:blipFill>
        <p:spPr bwMode="auto">
          <a:xfrm>
            <a:off x="0" y="1185863"/>
            <a:ext cx="8839061" cy="567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12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Degradation problem arises, as deeper network start converging.</a:t>
            </a:r>
          </a:p>
          <a:p>
            <a:r>
              <a:rPr lang="en-US" dirty="0" smtClean="0"/>
              <a:t>As the network depth increases, accuracy gets saturated &amp; degrades rapidly.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4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Framework to train the deeper network.</a:t>
            </a:r>
          </a:p>
          <a:p>
            <a:r>
              <a:rPr lang="en-US" dirty="0" smtClean="0"/>
              <a:t>Developed by Microsoft research team.</a:t>
            </a:r>
          </a:p>
          <a:p>
            <a:r>
              <a:rPr lang="en-US" dirty="0" smtClean="0"/>
              <a:t>Proved the robustness in various visual recognition tasks and non visual tasks (speech &amp; language)</a:t>
            </a:r>
          </a:p>
          <a:p>
            <a:r>
              <a:rPr lang="en-US" dirty="0" smtClean="0"/>
              <a:t>Won 1</a:t>
            </a:r>
            <a:r>
              <a:rPr lang="en-US" baseline="30000" dirty="0" smtClean="0"/>
              <a:t>st</a:t>
            </a:r>
            <a:r>
              <a:rPr lang="en-US" dirty="0" smtClean="0"/>
              <a:t> place on ILSVRC( </a:t>
            </a:r>
            <a:r>
              <a:rPr lang="en-US" dirty="0" err="1" smtClean="0"/>
              <a:t>ImageNet</a:t>
            </a:r>
            <a:r>
              <a:rPr lang="en-US" dirty="0" smtClean="0"/>
              <a:t>  Large Scale Visual Recognition Challenge) &amp; COCO in 2015.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2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Grp="1" noChangeAspect="1"/>
          </p:cNvPicPr>
          <p:nvPr>
            <p:ph idx="1"/>
          </p:nvPr>
        </p:nvPicPr>
        <p:blipFill>
          <a:blip r:embed="rId2"/>
          <a:srcRect t="-12934" b="-1293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5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COCO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" r="3539"/>
          <a:stretch>
            <a:fillRect/>
          </a:stretch>
        </p:blipFill>
        <p:spPr bwMode="auto">
          <a:xfrm>
            <a:off x="267344" y="2070847"/>
            <a:ext cx="4427886" cy="392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35" y="2070847"/>
            <a:ext cx="3578353" cy="392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9586" y="616488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28% relative improvement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8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4" b="13304"/>
          <a:stretch>
            <a:fillRect/>
          </a:stretch>
        </p:blipFill>
        <p:spPr bwMode="auto">
          <a:xfrm>
            <a:off x="0" y="2070846"/>
            <a:ext cx="4327631" cy="418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229" y="2070847"/>
            <a:ext cx="4288442" cy="418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984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3455</TotalTime>
  <Words>407</Words>
  <Application>Microsoft Macintosh PowerPoint</Application>
  <PresentationFormat>On-screen Show (4:3)</PresentationFormat>
  <Paragraphs>64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Habitat</vt:lpstr>
      <vt:lpstr>Deep Residual Learning for Image Recognition</vt:lpstr>
      <vt:lpstr>Content</vt:lpstr>
      <vt:lpstr>The deeper, the better</vt:lpstr>
      <vt:lpstr>Degradation Problem</vt:lpstr>
      <vt:lpstr>…</vt:lpstr>
      <vt:lpstr>ResNet</vt:lpstr>
      <vt:lpstr>PowerPoint Presentation</vt:lpstr>
      <vt:lpstr>COCO detection</vt:lpstr>
      <vt:lpstr>Segmentation</vt:lpstr>
      <vt:lpstr>ImageNet-detection, classification &amp; localization</vt:lpstr>
      <vt:lpstr>Deep residual learning</vt:lpstr>
      <vt:lpstr>ResNet</vt:lpstr>
      <vt:lpstr>Shortcut Connection</vt:lpstr>
      <vt:lpstr>…</vt:lpstr>
      <vt:lpstr>…</vt:lpstr>
      <vt:lpstr>Implementation</vt:lpstr>
      <vt:lpstr>PowerPoint Presentation</vt:lpstr>
      <vt:lpstr>PowerPoint Presentation</vt:lpstr>
      <vt:lpstr>Three options of projection shortcut</vt:lpstr>
      <vt:lpstr>PowerPoint Presentation</vt:lpstr>
      <vt:lpstr>PowerPoint Presentation</vt:lpstr>
      <vt:lpstr>PowerPoint Presentation</vt:lpstr>
      <vt:lpstr>Exploring over 1000 layers</vt:lpstr>
      <vt:lpstr>Conclusion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Residual Learning for Image Recognition</dc:title>
  <dc:creator>Prakriti Pandey</dc:creator>
  <cp:lastModifiedBy>Prakriti Pandey</cp:lastModifiedBy>
  <cp:revision>26</cp:revision>
  <dcterms:created xsi:type="dcterms:W3CDTF">2017-10-25T20:24:12Z</dcterms:created>
  <dcterms:modified xsi:type="dcterms:W3CDTF">2017-10-30T19:22:46Z</dcterms:modified>
</cp:coreProperties>
</file>